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PartName="/ppt/slides/slide7.xml" ContentType="application/vnd.openxmlformats-officedocument.presentationml.slide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2" r:id="rId11"/>
    <p:sldId id="261" r:id="rId10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  <Relationship Id="rId11" Type="http://schemas.openxmlformats.org/officeDocument/2006/relationships/slide" Target="slides/slide7.xml"/>
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141A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-1828800" y="4572000"/>
            <a:ext cx="4114800" cy="4114800"/>
          </a:xfrm>
          <a:prstGeom prst="ellipse">
            <a:avLst/>
          </a:prstGeom>
          <a:solidFill>
            <a:srgbClr val="141A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1303020" y="1211580"/>
            <a:ext cx="1051560" cy="1051560"/>
          </a:xfrm>
          <a:prstGeom prst="ellipse">
            <a:avLst/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gavel.png"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394" y="1463954"/>
            <a:ext cx="546811" cy="54681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/>
          <p:nvPr/>
        </p:nvSpPr>
        <p:spPr>
          <a:xfrm>
            <a:off x="822960" y="2651760"/>
            <a:ext cx="10515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mbria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SWIFTCITE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868680" y="3611880"/>
            <a:ext cx="9601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900"/>
              <a:buFont typeface="Calibri"/>
              <a:buNone/>
            </a:pPr>
            <a:r>
              <a:rPr b="0" i="0" lang="en-US" sz="19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Next-Generation eCitation Software, Built for LA County Law Enforcement Agencies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;p3"/>
          <p:cNvCxnSpPr/>
          <p:nvPr/>
        </p:nvCxnSpPr>
        <p:spPr>
          <a:xfrm>
            <a:off x="868680" y="4343400"/>
            <a:ext cx="2011680" cy="0"/>
          </a:xfrm>
          <a:prstGeom prst="straightConnector1">
            <a:avLst/>
          </a:prstGeom>
          <a:noFill/>
          <a:ln cap="flat" cmpd="sng" w="31750">
            <a:solidFill>
              <a:srgbClr val="E8B84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p3"/>
          <p:cNvSpPr/>
          <p:nvPr/>
        </p:nvSpPr>
        <p:spPr>
          <a:xfrm>
            <a:off x="868680" y="4572000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AD6"/>
              </a:buClr>
              <a:buSzPts val="1350"/>
              <a:buFont typeface="Calibri"/>
              <a:buNone/>
            </a:pPr>
            <a:r>
              <a:rPr b="0" i="1" lang="en-US" sz="1350" u="none" cap="none" strike="noStrike">
                <a:solidFill>
                  <a:srgbClr val="9AAAD6"/>
                </a:solidFill>
                <a:latin typeface="Calibri"/>
                <a:ea typeface="Calibri"/>
                <a:cs typeface="Calibri"/>
                <a:sym typeface="Calibri"/>
              </a:rPr>
              <a:t>From the team that already </a:t>
            </a:r>
            <a:r>
              <a:rPr i="1" lang="en-US" sz="1350">
                <a:solidFill>
                  <a:srgbClr val="9AAAD6"/>
                </a:solidFill>
                <a:latin typeface="Calibri"/>
                <a:ea typeface="Calibri"/>
                <a:cs typeface="Calibri"/>
                <a:sym typeface="Calibri"/>
              </a:rPr>
              <a:t>indexes</a:t>
            </a:r>
            <a:r>
              <a:rPr b="0" i="1" lang="en-US" sz="1350" u="none" cap="none" strike="noStrike">
                <a:solidFill>
                  <a:srgbClr val="9AAAD6"/>
                </a:solidFill>
                <a:latin typeface="Calibri"/>
                <a:ea typeface="Calibri"/>
                <a:cs typeface="Calibri"/>
                <a:sym typeface="Calibri"/>
              </a:rPr>
              <a:t>, verifies, and processes citations for the LA Superior Court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C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Built on Proven Experience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548640" y="1143000"/>
            <a:ext cx="7863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548640" y="2011680"/>
            <a:ext cx="5212080" cy="3840480"/>
          </a:xfrm>
          <a:prstGeom prst="roundRect">
            <a:avLst>
              <a:gd fmla="val 2381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914400" y="2331720"/>
            <a:ext cx="914400" cy="914400"/>
          </a:xfrm>
          <a:prstGeom prst="ellipse">
            <a:avLst/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balance.png"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856" y="2551176"/>
            <a:ext cx="475488" cy="4754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/>
          <p:nvPr/>
        </p:nvSpPr>
        <p:spPr>
          <a:xfrm>
            <a:off x="960120" y="3429000"/>
            <a:ext cx="4389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Court Relationship That Works for Your Agency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60120" y="3931920"/>
            <a:ext cx="438912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We currently handle the full lifecycle of paper citation processing that your officers already submit to the LA Superior Court — intake, keying, quality control, and submission. SwiftCite digitizes that exact workflow, encoded directly from operational experience rather than a generic template.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6035040" y="2011680"/>
            <a:ext cx="1706880" cy="1828800"/>
          </a:xfrm>
          <a:prstGeom prst="roundRect">
            <a:avLst>
              <a:gd fmla="val 4286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6035040" y="2148840"/>
            <a:ext cx="17068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6144768" y="3017520"/>
            <a:ext cx="1487424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Direct Superior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Court Relationship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7970520" y="2011680"/>
            <a:ext cx="1706880" cy="1828800"/>
          </a:xfrm>
          <a:prstGeom prst="roundRect">
            <a:avLst>
              <a:gd fmla="val 4286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7970520" y="2148840"/>
            <a:ext cx="17068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100%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8080248" y="3017520"/>
            <a:ext cx="1487424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LASC Formatting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Rules Encoded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9906000" y="2011680"/>
            <a:ext cx="1706880" cy="1828800"/>
          </a:xfrm>
          <a:prstGeom prst="roundRect">
            <a:avLst>
              <a:gd fmla="val 4286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9906000" y="2148840"/>
            <a:ext cx="17068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10015728" y="3017520"/>
            <a:ext cx="1487424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Guesswork 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Court Requirements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6035040" y="4023360"/>
            <a:ext cx="557784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6377940" y="4594860"/>
            <a:ext cx="685800" cy="685800"/>
          </a:xfrm>
          <a:prstGeom prst="ellipse">
            <a:avLst/>
          </a:prstGeom>
          <a:solidFill>
            <a:srgbClr val="2E9E6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check.png" id="48" name="Google Shape;4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42532" y="4759452"/>
            <a:ext cx="356616" cy="35661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"/>
          <p:cNvSpPr/>
          <p:nvPr/>
        </p:nvSpPr>
        <p:spPr>
          <a:xfrm>
            <a:off x="7178040" y="4343400"/>
            <a:ext cx="42062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1450"/>
              <a:buFont typeface="Cambria"/>
              <a:buNone/>
            </a:pPr>
            <a:r>
              <a:rPr b="1" i="0" lang="en-US" sz="145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Experience the App Doesn't Have to Learn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7178040" y="4800600"/>
            <a:ext cx="42062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Every rule in SwiftCite reflects a real requirement we already handle by hand — not an assumption.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" name="Google Shape;51;p4"/>
          <p:cNvCxnSpPr/>
          <p:nvPr/>
        </p:nvCxnSpPr>
        <p:spPr>
          <a:xfrm>
            <a:off x="1103175" y="1728300"/>
            <a:ext cx="1765200" cy="176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548640" y="502920"/>
            <a:ext cx="10058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Introducing SwiftCite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548640" y="1188720"/>
            <a:ext cx="69494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A purpose-built eCitation application for LA County law enforcement agencies, built on our proven LA Superior Court citation workflow.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548640" y="2148840"/>
            <a:ext cx="5303520" cy="1417320"/>
          </a:xfrm>
          <a:prstGeom prst="roundRect">
            <a:avLst>
              <a:gd fmla="val 5161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/>
          <p:nvPr/>
        </p:nvSpPr>
        <p:spPr>
          <a:xfrm>
            <a:off x="937260" y="2468880"/>
            <a:ext cx="777240" cy="77724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gavel.png" id="61" name="Google Shape;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798" y="2655418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5"/>
          <p:cNvSpPr/>
          <p:nvPr/>
        </p:nvSpPr>
        <p:spPr>
          <a:xfrm>
            <a:off x="1874520" y="2313432"/>
            <a:ext cx="3794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LASC Rules, Built In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1874520" y="2770632"/>
            <a:ext cx="37947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Every court-specific formatting and validation rule lives inside the app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6217920" y="2148840"/>
            <a:ext cx="5303520" cy="1417320"/>
          </a:xfrm>
          <a:prstGeom prst="roundRect">
            <a:avLst>
              <a:gd fmla="val 5161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6606540" y="2468880"/>
            <a:ext cx="777240" cy="77724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shield.png" id="66" name="Google Shape;6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3078" y="2655418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5"/>
          <p:cNvSpPr/>
          <p:nvPr/>
        </p:nvSpPr>
        <p:spPr>
          <a:xfrm>
            <a:off x="7543800" y="2313432"/>
            <a:ext cx="3794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Validate at Entry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7543800" y="2770632"/>
            <a:ext cx="37947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Citations are checked against court rules the moment they're captured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548640" y="3886200"/>
            <a:ext cx="5303520" cy="1417320"/>
          </a:xfrm>
          <a:prstGeom prst="roundRect">
            <a:avLst>
              <a:gd fmla="val 5161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937260" y="4206240"/>
            <a:ext cx="777240" cy="77724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sync.png" id="71" name="Google Shape;7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3798" y="4392778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"/>
          <p:cNvSpPr/>
          <p:nvPr/>
        </p:nvSpPr>
        <p:spPr>
          <a:xfrm>
            <a:off x="1874520" y="4050792"/>
            <a:ext cx="3794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Feeds Cindex QC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1874520" y="4507992"/>
            <a:ext cx="37947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Validated records flow directly into our existing Cindex QC pipeline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6217920" y="3886200"/>
            <a:ext cx="5303520" cy="1417320"/>
          </a:xfrm>
          <a:prstGeom prst="roundRect">
            <a:avLst>
              <a:gd fmla="val 5161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6606540" y="4206240"/>
            <a:ext cx="777240" cy="77724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bolt.png" id="76" name="Google Shape;7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93078" y="4392778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5"/>
          <p:cNvSpPr/>
          <p:nvPr/>
        </p:nvSpPr>
        <p:spPr>
          <a:xfrm>
            <a:off x="7543800" y="4050792"/>
            <a:ext cx="3794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Faster to Court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7543800" y="4507992"/>
            <a:ext cx="37947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Fewer manual touchpoints means citations reach the court sooner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8F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A Rules Engine Built on LA Superior Court Requirements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548640" y="1143000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548640" y="2286000"/>
            <a:ext cx="2606040" cy="329184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1595628" y="2029968"/>
            <a:ext cx="512064" cy="512064"/>
          </a:xfrm>
          <a:prstGeom prst="ellipse">
            <a:avLst/>
          </a:prstGeom>
          <a:solidFill>
            <a:srgbClr val="E8B84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1595628" y="2029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A45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141A45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1440180" y="2971800"/>
            <a:ext cx="822960" cy="82296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file.png" id="90" name="Google Shape;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7690" y="316931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6"/>
          <p:cNvSpPr/>
          <p:nvPr/>
        </p:nvSpPr>
        <p:spPr>
          <a:xfrm>
            <a:off x="713232" y="397764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1400"/>
              <a:buFont typeface="Cambria"/>
              <a:buNone/>
            </a:pPr>
            <a:r>
              <a:rPr b="1" i="0" lang="en-US" sz="140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Citation Captured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6"/>
          <p:cNvSpPr/>
          <p:nvPr/>
        </p:nvSpPr>
        <p:spPr>
          <a:xfrm>
            <a:off x="749808" y="4526280"/>
            <a:ext cx="22037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Officer or intake data enters SwiftCite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3172968" y="3657600"/>
            <a:ext cx="256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3447288" y="2286000"/>
            <a:ext cx="2606040" cy="329184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4494276" y="2029968"/>
            <a:ext cx="512064" cy="512064"/>
          </a:xfrm>
          <a:prstGeom prst="ellipse">
            <a:avLst/>
          </a:prstGeom>
          <a:solidFill>
            <a:srgbClr val="E8B84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"/>
          <p:cNvSpPr/>
          <p:nvPr/>
        </p:nvSpPr>
        <p:spPr>
          <a:xfrm>
            <a:off x="4494276" y="2029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A45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141A45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6"/>
          <p:cNvSpPr/>
          <p:nvPr/>
        </p:nvSpPr>
        <p:spPr>
          <a:xfrm>
            <a:off x="4338828" y="2971800"/>
            <a:ext cx="822960" cy="82296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shield.png" id="98" name="Google Shape;9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6338" y="316931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6"/>
          <p:cNvSpPr/>
          <p:nvPr/>
        </p:nvSpPr>
        <p:spPr>
          <a:xfrm>
            <a:off x="3611880" y="397764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1400"/>
              <a:buFont typeface="Cambria"/>
              <a:buNone/>
            </a:pPr>
            <a:r>
              <a:rPr b="1" i="0" lang="en-US" sz="140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LASC Rules Applied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3648456" y="4526280"/>
            <a:ext cx="22037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Format, field, and jurisdiction rules validated live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6071616" y="3657600"/>
            <a:ext cx="256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6345936" y="2286000"/>
            <a:ext cx="2606040" cy="329184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"/>
          <p:cNvSpPr/>
          <p:nvPr/>
        </p:nvSpPr>
        <p:spPr>
          <a:xfrm>
            <a:off x="7392924" y="2029968"/>
            <a:ext cx="512064" cy="512064"/>
          </a:xfrm>
          <a:prstGeom prst="ellipse">
            <a:avLst/>
          </a:prstGeom>
          <a:solidFill>
            <a:srgbClr val="E8B84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7392924" y="2029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A45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141A45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7237476" y="2971800"/>
            <a:ext cx="822960" cy="82296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check.png" id="106" name="Google Shape;10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34986" y="316931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6"/>
          <p:cNvSpPr/>
          <p:nvPr/>
        </p:nvSpPr>
        <p:spPr>
          <a:xfrm>
            <a:off x="6510528" y="397764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1400"/>
              <a:buFont typeface="Cambria"/>
              <a:buNone/>
            </a:pPr>
            <a:r>
              <a:rPr b="1" i="0" lang="en-US" sz="140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Errors Flagged Instantly in Cindex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6547104" y="4526280"/>
            <a:ext cx="22037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Mismatches surface before submission, not after rejection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8970264" y="3657600"/>
            <a:ext cx="25603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9244584" y="2286000"/>
            <a:ext cx="2606040" cy="329184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3E6F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10291572" y="2029968"/>
            <a:ext cx="512064" cy="512064"/>
          </a:xfrm>
          <a:prstGeom prst="ellipse">
            <a:avLst/>
          </a:prstGeom>
          <a:solidFill>
            <a:srgbClr val="E8B84B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10291572" y="2029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A45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141A45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10136124" y="2971800"/>
            <a:ext cx="822960" cy="82296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gavel.png" id="114" name="Google Shape;11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33634" y="316931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"/>
          <p:cNvSpPr/>
          <p:nvPr/>
        </p:nvSpPr>
        <p:spPr>
          <a:xfrm>
            <a:off x="9409176" y="397764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130"/>
              </a:buClr>
              <a:buSzPts val="1400"/>
              <a:buFont typeface="Cambria"/>
              <a:buNone/>
            </a:pPr>
            <a:r>
              <a:rPr b="1" i="0" lang="en-US" sz="1400" u="none" cap="none" strike="noStrike">
                <a:solidFill>
                  <a:srgbClr val="1E2130"/>
                </a:solidFill>
                <a:latin typeface="Cambria"/>
                <a:ea typeface="Cambria"/>
                <a:cs typeface="Cambria"/>
                <a:sym typeface="Cambria"/>
              </a:rPr>
              <a:t>Court-Ready Record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9445752" y="4526280"/>
            <a:ext cx="2203704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178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5B6178"/>
                </a:solidFill>
                <a:latin typeface="Calibri"/>
                <a:ea typeface="Calibri"/>
                <a:cs typeface="Calibri"/>
                <a:sym typeface="Calibri"/>
              </a:rPr>
              <a:t>Citation matches LA Superior Court requirements exactly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/>
          <p:nvPr/>
        </p:nvSpPr>
        <p:spPr>
          <a:xfrm>
            <a:off x="548640" y="502920"/>
            <a:ext cx="10058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SwiftCite Eliminates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548640" y="11887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Built-in LASC rules mean errors are caught before they ever become a problem.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548640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1417320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ban.png" id="126" name="Google Shape;12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5803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7"/>
          <p:cNvSpPr/>
          <p:nvPr/>
        </p:nvSpPr>
        <p:spPr>
          <a:xfrm>
            <a:off x="713232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Zero Rejects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749808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Rule violations are caught at entry, not returned by the court after the fact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3410712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4279392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copy.png" id="131" name="Google Shape;13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7875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7"/>
          <p:cNvSpPr/>
          <p:nvPr/>
        </p:nvSpPr>
        <p:spPr>
          <a:xfrm>
            <a:off x="3575304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Zero Duplicates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3611880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A single validated pipeline into Cindex prevents duplicate record creation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6272784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7141464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file.png" id="136" name="Google Shape;13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49947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/>
          <p:nvPr/>
        </p:nvSpPr>
        <p:spPr>
          <a:xfrm>
            <a:off x="6437376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Zero Typos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6473952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Structured, validated fields replace free-hand keying error sources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9134856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10003536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history.png" id="141" name="Google Shape;14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12019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/>
          <p:nvPr/>
        </p:nvSpPr>
        <p:spPr>
          <a:xfrm>
            <a:off x="9299448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Zero Delays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9336024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Fewer corrections and re-submissions mean citations reach court faster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141A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"/>
          <p:cNvSpPr/>
          <p:nvPr/>
        </p:nvSpPr>
        <p:spPr>
          <a:xfrm>
            <a:off x="-1828800" y="4572000"/>
            <a:ext cx="4114800" cy="4114800"/>
          </a:xfrm>
          <a:prstGeom prst="ellipse">
            <a:avLst/>
          </a:prstGeom>
          <a:solidFill>
            <a:srgbClr val="141A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"/>
          <p:cNvSpPr/>
          <p:nvPr/>
        </p:nvSpPr>
        <p:spPr>
          <a:xfrm>
            <a:off x="1303020" y="1211580"/>
            <a:ext cx="1051560" cy="1051560"/>
          </a:xfrm>
          <a:prstGeom prst="ellipse">
            <a:avLst/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bolt.png" id="152" name="Google Shape;15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394" y="1463954"/>
            <a:ext cx="546811" cy="54681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8"/>
          <p:cNvSpPr/>
          <p:nvPr/>
        </p:nvSpPr>
        <p:spPr>
          <a:xfrm>
            <a:off x="822960" y="2651760"/>
            <a:ext cx="10058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Thank You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868680" y="3611880"/>
            <a:ext cx="86868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SwiftCite takes what we already do well for the LA Superior Court and brings it to your agency — faster, cleaner, and error-free.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5" name="Google Shape;155;p8"/>
          <p:cNvCxnSpPr/>
          <p:nvPr/>
        </p:nvCxnSpPr>
        <p:spPr>
          <a:xfrm>
            <a:off x="868680" y="4251960"/>
            <a:ext cx="2011680" cy="0"/>
          </a:xfrm>
          <a:prstGeom prst="straightConnector1">
            <a:avLst/>
          </a:prstGeom>
          <a:noFill/>
          <a:ln cap="flat" cmpd="sng" w="31750">
            <a:solidFill>
              <a:srgbClr val="E8B84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6" name="Google Shape;156;p8"/>
          <p:cNvSpPr/>
          <p:nvPr/>
        </p:nvSpPr>
        <p:spPr>
          <a:xfrm>
            <a:off x="868680" y="4480560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AD6"/>
              </a:buClr>
              <a:buSzPts val="1350"/>
              <a:buFont typeface="Calibri"/>
              <a:buNone/>
            </a:pPr>
            <a:r>
              <a:rPr b="0" i="1" lang="en-US" sz="1350" u="none" cap="none" strike="noStrike">
                <a:solidFill>
                  <a:srgbClr val="9AAAD6"/>
                </a:solidFill>
                <a:latin typeface="Calibri"/>
                <a:ea typeface="Calibri"/>
                <a:cs typeface="Calibri"/>
                <a:sym typeface="Calibri"/>
              </a:rPr>
              <a:t>Built on our experience. Validated by LASC rules. Delivered through Cindex.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/>
          <p:nvPr/>
        </p:nvSpPr>
        <p:spPr>
          <a:xfrm>
            <a:off x="548640" y="502920"/>
            <a:ext cx="10058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Built to Make Officers' Lives Easier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548640" y="11887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Less time on paperwork, fewer callbacks, more time on patrol.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548640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1417320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bolt.png" id="126" name="Google Shape;12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5803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7"/>
          <p:cNvSpPr/>
          <p:nvPr/>
        </p:nvSpPr>
        <p:spPr>
          <a:xfrm>
            <a:off x="713232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Faster in the Field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749808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Guided entry and auto-filled fields mean citations are written and closed out faster, right from the stop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3410712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4279392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check.png" id="131" name="Google Shape;13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7875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7"/>
          <p:cNvSpPr/>
          <p:nvPr/>
        </p:nvSpPr>
        <p:spPr>
          <a:xfrm>
            <a:off x="3575304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Fewer Do-Overs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3611880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Real-time validation catches errors on the spot, so officers aren't pulled back later to fix or resubmit a citation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6272784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7141464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shield.png" id="136" name="Google Shape;13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49947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/>
          <p:nvPr/>
        </p:nvSpPr>
        <p:spPr>
          <a:xfrm>
            <a:off x="6437376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Confidence at Court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6473952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Every citation meets LASC requirements before it's submitted, so officers spend less time defending paperwork later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9134856" y="2148840"/>
            <a:ext cx="2606040" cy="3566160"/>
          </a:xfrm>
          <a:prstGeom prst="roundRect">
            <a:avLst>
              <a:gd fmla="val 3509" name="adj"/>
            </a:avLst>
          </a:prstGeom>
          <a:solidFill>
            <a:srgbClr val="2935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10003536" y="2537460"/>
            <a:ext cx="868680" cy="868680"/>
          </a:xfrm>
          <a:prstGeom prst="ellipse">
            <a:avLst/>
          </a:prstGeom>
          <a:solidFill>
            <a:srgbClr val="C245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con_history.png" id="141" name="Google Shape;14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12019" y="27459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/>
          <p:nvPr/>
        </p:nvSpPr>
        <p:spPr>
          <a:xfrm>
            <a:off x="9299448" y="3566160"/>
            <a:ext cx="2276856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Less Time on Paperwork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9336024" y="4160520"/>
            <a:ext cx="2203704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Digital capture replaces hand-written forms, freeing up more time on shift for actual policing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